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1"/>
  </p:notesMasterIdLst>
  <p:sldIdLst>
    <p:sldId id="259" r:id="rId2"/>
    <p:sldId id="260" r:id="rId3"/>
    <p:sldId id="258" r:id="rId4"/>
    <p:sldId id="266" r:id="rId5"/>
    <p:sldId id="262" r:id="rId6"/>
    <p:sldId id="268" r:id="rId7"/>
    <p:sldId id="269" r:id="rId8"/>
    <p:sldId id="270" r:id="rId9"/>
    <p:sldId id="271" r:id="rId10"/>
  </p:sldIdLst>
  <p:sldSz cx="12192000" cy="6858000"/>
  <p:notesSz cx="6858000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 mediu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200E51-8E7A-4C45-8C0B-9A4DBD832C94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9D4354-9419-43AD-9394-EEB6E546BA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960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9D4354-9419-43AD-9394-EEB6E546BA4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565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7DEA3-A4D7-4000-B013-AC94527FAF8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8BBE1-5109-451B-9C41-F55B23851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448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7DEA3-A4D7-4000-B013-AC94527FAF8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8BBE1-5109-451B-9C41-F55B23851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685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7DEA3-A4D7-4000-B013-AC94527FAF8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8BBE1-5109-451B-9C41-F55B23851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836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7DEA3-A4D7-4000-B013-AC94527FAF8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8BBE1-5109-451B-9C41-F55B23851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655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7DEA3-A4D7-4000-B013-AC94527FAF8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8BBE1-5109-451B-9C41-F55B23851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298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7DEA3-A4D7-4000-B013-AC94527FAF8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8BBE1-5109-451B-9C41-F55B23851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034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7DEA3-A4D7-4000-B013-AC94527FAF8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8BBE1-5109-451B-9C41-F55B23851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583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7DEA3-A4D7-4000-B013-AC94527FAF8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8BBE1-5109-451B-9C41-F55B23851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750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7DEA3-A4D7-4000-B013-AC94527FAF8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8BBE1-5109-451B-9C41-F55B23851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063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7DEA3-A4D7-4000-B013-AC94527FAF8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8BBE1-5109-451B-9C41-F55B23851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356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7DEA3-A4D7-4000-B013-AC94527FAF8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8BBE1-5109-451B-9C41-F55B23851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606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7DEA3-A4D7-4000-B013-AC94527FAF88}" type="datetimeFigureOut">
              <a:rPr lang="en-US" smtClean="0"/>
              <a:t>10/21/2022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8BBE1-5109-451B-9C41-F55B238518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66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uropass-ro.ro/" TargetMode="External"/><Relationship Id="rId7" Type="http://schemas.openxmlformats.org/officeDocument/2006/relationships/image" Target="../media/image2.jpeg"/><Relationship Id="rId2" Type="http://schemas.openxmlformats.org/officeDocument/2006/relationships/hyperlink" Target="https://www.schooleducationgateway.eu/en/pub/teacher_academy/catalogue.cfm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epale.ec.europa.eu/en" TargetMode="External"/><Relationship Id="rId4" Type="http://schemas.openxmlformats.org/officeDocument/2006/relationships/hyperlink" Target="https://www.etwinning.net/en/pub/index.htm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6494" y="1298503"/>
            <a:ext cx="9144000" cy="1864425"/>
          </a:xfrm>
        </p:spPr>
        <p:txBody>
          <a:bodyPr>
            <a:normAutofit/>
          </a:bodyPr>
          <a:lstStyle/>
          <a:p>
            <a:r>
              <a:rPr lang="ro-RO" sz="3200" dirty="0" smtClean="0">
                <a:solidFill>
                  <a:schemeClr val="accent1">
                    <a:lumMod val="50000"/>
                  </a:schemeClr>
                </a:solidFill>
              </a:rPr>
              <a:t>Acreditare Erasmus în domeniul educației școlare</a:t>
            </a:r>
            <a:br>
              <a:rPr lang="ro-RO" sz="32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o-RO" sz="3200" dirty="0" smtClean="0">
                <a:solidFill>
                  <a:schemeClr val="accent1">
                    <a:lumMod val="50000"/>
                  </a:schemeClr>
                </a:solidFill>
              </a:rPr>
              <a:t>Cod acreditare: 2020-1-RO01-KA120-SCH-095616</a:t>
            </a:r>
            <a:br>
              <a:rPr lang="ro-RO" sz="32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o-RO" sz="3200" dirty="0" smtClean="0">
                <a:solidFill>
                  <a:schemeClr val="accent1">
                    <a:lumMod val="50000"/>
                  </a:schemeClr>
                </a:solidFill>
              </a:rPr>
              <a:t>Perioada de acreditare: 1.03.2021-31.12.2027</a:t>
            </a:r>
            <a:br>
              <a:rPr lang="ro-RO" sz="32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o-RO" sz="3200" dirty="0">
                <a:solidFill>
                  <a:schemeClr val="accent1">
                    <a:lumMod val="50000"/>
                  </a:schemeClr>
                </a:solidFill>
              </a:rPr>
              <a:t>N</a:t>
            </a:r>
            <a:r>
              <a:rPr lang="ro-RO" sz="3200" dirty="0" smtClean="0">
                <a:solidFill>
                  <a:schemeClr val="accent1">
                    <a:lumMod val="50000"/>
                  </a:schemeClr>
                </a:solidFill>
              </a:rPr>
              <a:t>r. contract </a:t>
            </a:r>
            <a:r>
              <a:rPr lang="ro-RO" sz="3200" dirty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ro-RO" sz="3200" dirty="0">
                <a:solidFill>
                  <a:schemeClr val="accent1">
                    <a:lumMod val="50000"/>
                  </a:schemeClr>
                </a:solidFill>
              </a:rPr>
              <a:t>2022-1-RO01-KA121-SCH-000055990 </a:t>
            </a:r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696125"/>
          </a:xfrm>
        </p:spPr>
        <p:txBody>
          <a:bodyPr>
            <a:normAutofit/>
          </a:bodyPr>
          <a:lstStyle/>
          <a:p>
            <a:pPr algn="l"/>
            <a:r>
              <a:rPr lang="ro-RO" sz="2800" dirty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ro-RO" sz="2800" dirty="0" smtClean="0">
                <a:solidFill>
                  <a:schemeClr val="accent1">
                    <a:lumMod val="50000"/>
                  </a:schemeClr>
                </a:solidFill>
              </a:rPr>
              <a:t>ider </a:t>
            </a:r>
            <a:r>
              <a:rPr lang="ro-RO" sz="2800" dirty="0">
                <a:solidFill>
                  <a:schemeClr val="accent1">
                    <a:lumMod val="50000"/>
                  </a:schemeClr>
                </a:solidFill>
              </a:rPr>
              <a:t>consorțiu - Inspectoratul Școlar Județean </a:t>
            </a:r>
            <a:endParaRPr lang="ro-RO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r>
              <a:rPr lang="ro-RO" sz="2800" dirty="0" smtClean="0">
                <a:solidFill>
                  <a:schemeClr val="accent1">
                    <a:lumMod val="50000"/>
                  </a:schemeClr>
                </a:solidFill>
              </a:rPr>
              <a:t>Pentru anul  școlar 2022-2023, școli partenere: </a:t>
            </a:r>
          </a:p>
          <a:p>
            <a:pPr algn="l"/>
            <a:r>
              <a:rPr lang="ro-RO" sz="28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ro-RO" sz="2800" dirty="0" smtClean="0">
                <a:solidFill>
                  <a:schemeClr val="accent1">
                    <a:lumMod val="50000"/>
                  </a:schemeClr>
                </a:solidFill>
              </a:rPr>
              <a:t>		Liceul Teoretic „Gh Lazăr” Avrig</a:t>
            </a:r>
          </a:p>
          <a:p>
            <a:pPr algn="l"/>
            <a:r>
              <a:rPr lang="ro-RO" sz="28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ro-RO" sz="2800" dirty="0" smtClean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ro-RO" sz="2800" dirty="0" smtClean="0">
                <a:solidFill>
                  <a:schemeClr val="accent1">
                    <a:lumMod val="50000"/>
                  </a:schemeClr>
                </a:solidFill>
              </a:rPr>
              <a:t>Școala </a:t>
            </a:r>
            <a:r>
              <a:rPr lang="ro-RO" sz="2800" dirty="0" smtClean="0">
                <a:solidFill>
                  <a:schemeClr val="accent1">
                    <a:lumMod val="50000"/>
                  </a:schemeClr>
                </a:solidFill>
              </a:rPr>
              <a:t>gimnazială „Matei Basarab” Turnu Roșu</a:t>
            </a:r>
          </a:p>
          <a:p>
            <a:pPr algn="l"/>
            <a:r>
              <a:rPr lang="ro-RO" sz="2800" dirty="0">
                <a:solidFill>
                  <a:schemeClr val="accent1">
                    <a:lumMod val="50000"/>
                  </a:schemeClr>
                </a:solidFill>
              </a:rPr>
              <a:t>	</a:t>
            </a:r>
            <a:r>
              <a:rPr lang="ro-RO" sz="2800" dirty="0" smtClean="0">
                <a:solidFill>
                  <a:schemeClr val="accent1">
                    <a:lumMod val="50000"/>
                  </a:schemeClr>
                </a:solidFill>
              </a:rPr>
              <a:t>		</a:t>
            </a:r>
            <a:endParaRPr lang="en-US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1567" y="155503"/>
            <a:ext cx="3367226" cy="96206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456" y="236078"/>
            <a:ext cx="930805" cy="910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44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855023"/>
            <a:ext cx="9144000" cy="997528"/>
          </a:xfrm>
        </p:spPr>
        <p:txBody>
          <a:bodyPr>
            <a:normAutofit/>
          </a:bodyPr>
          <a:lstStyle/>
          <a:p>
            <a:r>
              <a:rPr lang="ro-RO" sz="3200" dirty="0" smtClean="0">
                <a:solidFill>
                  <a:schemeClr val="accent5">
                    <a:lumMod val="75000"/>
                  </a:schemeClr>
                </a:solidFill>
              </a:rPr>
              <a:t>Obiective  </a:t>
            </a:r>
            <a:endParaRPr lang="en-US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042556"/>
            <a:ext cx="9144000" cy="3215244"/>
          </a:xfrm>
        </p:spPr>
        <p:txBody>
          <a:bodyPr>
            <a:normAutofit lnSpcReduction="10000"/>
          </a:bodyPr>
          <a:lstStyle/>
          <a:p>
            <a:pPr marL="457200" indent="-457200" algn="just">
              <a:buAutoNum type="arabicPeriod"/>
            </a:pPr>
            <a:r>
              <a:rPr lang="en-US" dirty="0" err="1"/>
              <a:t>Dezvoltarea</a:t>
            </a:r>
            <a:r>
              <a:rPr lang="en-US" dirty="0"/>
              <a:t> de </a:t>
            </a:r>
            <a:r>
              <a:rPr lang="en-US" i="1" dirty="0" err="1"/>
              <a:t>practici</a:t>
            </a:r>
            <a:r>
              <a:rPr lang="en-US" i="1" dirty="0"/>
              <a:t> </a:t>
            </a:r>
            <a:r>
              <a:rPr lang="en-US" i="1" dirty="0" err="1"/>
              <a:t>manageriale</a:t>
            </a:r>
            <a:r>
              <a:rPr lang="en-US" i="1" dirty="0"/>
              <a:t> </a:t>
            </a:r>
            <a:r>
              <a:rPr lang="en-US" dirty="0" err="1"/>
              <a:t>specifice</a:t>
            </a:r>
            <a:r>
              <a:rPr lang="en-US" dirty="0"/>
              <a:t> </a:t>
            </a:r>
            <a:r>
              <a:rPr lang="en-US" dirty="0" err="1"/>
              <a:t>unui</a:t>
            </a:r>
            <a:r>
              <a:rPr lang="en-US" dirty="0"/>
              <a:t> </a:t>
            </a:r>
            <a:r>
              <a:rPr lang="en-US" dirty="0" err="1"/>
              <a:t>mediu</a:t>
            </a:r>
            <a:r>
              <a:rPr lang="en-US" dirty="0"/>
              <a:t> </a:t>
            </a:r>
            <a:r>
              <a:rPr lang="en-US" dirty="0" err="1"/>
              <a:t>educațional</a:t>
            </a:r>
            <a:r>
              <a:rPr lang="en-US" dirty="0"/>
              <a:t> </a:t>
            </a:r>
            <a:r>
              <a:rPr lang="en-US" dirty="0" err="1"/>
              <a:t>incluziv</a:t>
            </a:r>
            <a:r>
              <a:rPr lang="en-US" dirty="0"/>
              <a:t> la </a:t>
            </a:r>
            <a:r>
              <a:rPr lang="en-US" dirty="0" err="1"/>
              <a:t>personalul</a:t>
            </a:r>
            <a:r>
              <a:rPr lang="en-US" dirty="0"/>
              <a:t> de </a:t>
            </a:r>
            <a:r>
              <a:rPr lang="en-US" dirty="0" err="1"/>
              <a:t>conducere</a:t>
            </a:r>
            <a:r>
              <a:rPr lang="en-US" dirty="0"/>
              <a:t> din </a:t>
            </a:r>
            <a:r>
              <a:rPr lang="en-US" dirty="0" err="1"/>
              <a:t>școlile</a:t>
            </a:r>
            <a:r>
              <a:rPr lang="en-US" dirty="0"/>
              <a:t> din </a:t>
            </a:r>
            <a:r>
              <a:rPr lang="en-US" dirty="0" err="1"/>
              <a:t>consorțiu</a:t>
            </a:r>
            <a:r>
              <a:rPr lang="en-US" dirty="0"/>
              <a:t>,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perioada</a:t>
            </a:r>
            <a:r>
              <a:rPr lang="en-US" dirty="0"/>
              <a:t> </a:t>
            </a:r>
            <a:r>
              <a:rPr lang="en-US" dirty="0" smtClean="0"/>
              <a:t>2021-202</a:t>
            </a:r>
            <a:r>
              <a:rPr lang="ro-RO" dirty="0" smtClean="0"/>
              <a:t>7</a:t>
            </a:r>
            <a:r>
              <a:rPr lang="en-US" dirty="0" smtClean="0"/>
              <a:t>.</a:t>
            </a:r>
            <a:endParaRPr lang="ro-RO" dirty="0" smtClean="0"/>
          </a:p>
          <a:p>
            <a:pPr marL="457200" indent="-457200" algn="just">
              <a:buAutoNum type="arabicPeriod"/>
            </a:pPr>
            <a:r>
              <a:rPr lang="en-US" i="1" dirty="0" err="1"/>
              <a:t>Dezvoltare</a:t>
            </a:r>
            <a:r>
              <a:rPr lang="en-US" i="1" dirty="0"/>
              <a:t> </a:t>
            </a:r>
            <a:r>
              <a:rPr lang="en-US" i="1" dirty="0" err="1"/>
              <a:t>personală</a:t>
            </a:r>
            <a:r>
              <a:rPr lang="en-US" i="1" dirty="0"/>
              <a:t> </a:t>
            </a:r>
            <a:r>
              <a:rPr lang="en-US" i="1" dirty="0" err="1"/>
              <a:t>şi</a:t>
            </a:r>
            <a:r>
              <a:rPr lang="en-US" i="1" dirty="0"/>
              <a:t> a </a:t>
            </a:r>
            <a:r>
              <a:rPr lang="en-US" i="1" dirty="0" err="1"/>
              <a:t>abilităţilor</a:t>
            </a:r>
            <a:r>
              <a:rPr lang="en-US" i="1" dirty="0"/>
              <a:t> de </a:t>
            </a:r>
            <a:r>
              <a:rPr lang="en-US" i="1" dirty="0" err="1"/>
              <a:t>comunicare</a:t>
            </a:r>
            <a:r>
              <a:rPr lang="en-US" i="1" dirty="0"/>
              <a:t> la </a:t>
            </a:r>
            <a:r>
              <a:rPr lang="en-US" i="1" dirty="0" err="1"/>
              <a:t>echipa</a:t>
            </a:r>
            <a:r>
              <a:rPr lang="en-US" i="1" dirty="0"/>
              <a:t> </a:t>
            </a:r>
            <a:r>
              <a:rPr lang="en-US" i="1" dirty="0" err="1"/>
              <a:t>mangerială</a:t>
            </a:r>
            <a:r>
              <a:rPr lang="en-US" i="1" dirty="0"/>
              <a:t> </a:t>
            </a:r>
            <a:r>
              <a:rPr lang="en-US" dirty="0"/>
              <a:t>din </a:t>
            </a:r>
            <a:r>
              <a:rPr lang="en-US" dirty="0" err="1"/>
              <a:t>școlie</a:t>
            </a:r>
            <a:r>
              <a:rPr lang="en-US" dirty="0"/>
              <a:t> din </a:t>
            </a:r>
            <a:r>
              <a:rPr lang="en-US" dirty="0" err="1"/>
              <a:t>consorțiu</a:t>
            </a:r>
            <a:r>
              <a:rPr lang="en-US" dirty="0"/>
              <a:t>, </a:t>
            </a:r>
            <a:r>
              <a:rPr lang="en-US" dirty="0" err="1"/>
              <a:t>pentru</a:t>
            </a:r>
            <a:r>
              <a:rPr lang="en-US" dirty="0"/>
              <a:t> un </a:t>
            </a:r>
            <a:r>
              <a:rPr lang="en-US" dirty="0" err="1"/>
              <a:t>demers</a:t>
            </a:r>
            <a:r>
              <a:rPr lang="en-US" dirty="0"/>
              <a:t> managerial </a:t>
            </a:r>
            <a:r>
              <a:rPr lang="en-US" dirty="0" err="1"/>
              <a:t>eficient</a:t>
            </a:r>
            <a:r>
              <a:rPr lang="en-US" dirty="0"/>
              <a:t>,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perioada</a:t>
            </a:r>
            <a:r>
              <a:rPr lang="en-US" dirty="0"/>
              <a:t> </a:t>
            </a:r>
            <a:r>
              <a:rPr lang="en-US" dirty="0" smtClean="0"/>
              <a:t>2021-202</a:t>
            </a:r>
            <a:r>
              <a:rPr lang="ro-RO" dirty="0" smtClean="0"/>
              <a:t>7</a:t>
            </a:r>
            <a:r>
              <a:rPr lang="en-US" dirty="0" smtClean="0"/>
              <a:t>.</a:t>
            </a:r>
            <a:endParaRPr lang="ro-RO" dirty="0" smtClean="0"/>
          </a:p>
          <a:p>
            <a:pPr marL="457200" indent="-457200" algn="just">
              <a:buAutoNum type="arabicPeriod"/>
            </a:pPr>
            <a:r>
              <a:rPr lang="en-US" i="1" dirty="0" err="1"/>
              <a:t>Dezvoltarea</a:t>
            </a:r>
            <a:r>
              <a:rPr lang="en-US" i="1" dirty="0"/>
              <a:t> </a:t>
            </a:r>
            <a:r>
              <a:rPr lang="en-US" i="1" dirty="0" err="1"/>
              <a:t>abilităților</a:t>
            </a:r>
            <a:r>
              <a:rPr lang="en-US" i="1" dirty="0"/>
              <a:t> </a:t>
            </a:r>
            <a:r>
              <a:rPr lang="en-US" i="1" dirty="0" err="1"/>
              <a:t>digitale</a:t>
            </a:r>
            <a:r>
              <a:rPr lang="en-US" i="1" dirty="0"/>
              <a:t> </a:t>
            </a:r>
            <a:r>
              <a:rPr lang="en-US" i="1" dirty="0" err="1"/>
              <a:t>și</a:t>
            </a:r>
            <a:r>
              <a:rPr lang="en-US" i="1" dirty="0"/>
              <a:t> a </a:t>
            </a:r>
            <a:r>
              <a:rPr lang="en-US" i="1" dirty="0" err="1"/>
              <a:t>digitalizării</a:t>
            </a:r>
            <a:r>
              <a:rPr lang="en-US" i="1" dirty="0"/>
              <a:t> </a:t>
            </a:r>
            <a:r>
              <a:rPr lang="en-US" i="1" dirty="0" err="1"/>
              <a:t>managementului</a:t>
            </a:r>
            <a:r>
              <a:rPr lang="en-US" i="1" dirty="0"/>
              <a:t> </a:t>
            </a:r>
            <a:r>
              <a:rPr lang="en-US" i="1" dirty="0" err="1"/>
              <a:t>școlar</a:t>
            </a:r>
            <a:r>
              <a:rPr lang="en-US" i="1" dirty="0"/>
              <a:t> la </a:t>
            </a:r>
            <a:r>
              <a:rPr lang="en-US" i="1" dirty="0" err="1"/>
              <a:t>membrii</a:t>
            </a:r>
            <a:r>
              <a:rPr lang="en-US" i="1" dirty="0"/>
              <a:t> </a:t>
            </a:r>
            <a:r>
              <a:rPr lang="en-US" i="1" dirty="0" err="1"/>
              <a:t>echipei</a:t>
            </a:r>
            <a:r>
              <a:rPr lang="en-US" i="1" dirty="0"/>
              <a:t> </a:t>
            </a:r>
            <a:r>
              <a:rPr lang="en-US" i="1" dirty="0" err="1"/>
              <a:t>mangeriale</a:t>
            </a:r>
            <a:r>
              <a:rPr lang="en-US" i="1" dirty="0"/>
              <a:t> </a:t>
            </a:r>
            <a:r>
              <a:rPr lang="en-US" dirty="0"/>
              <a:t>din </a:t>
            </a:r>
            <a:r>
              <a:rPr lang="en-US" dirty="0" err="1"/>
              <a:t>școlie</a:t>
            </a:r>
            <a:r>
              <a:rPr lang="en-US" dirty="0"/>
              <a:t> din </a:t>
            </a:r>
            <a:r>
              <a:rPr lang="en-US" dirty="0" err="1"/>
              <a:t>consorțiu</a:t>
            </a:r>
            <a:r>
              <a:rPr lang="en-US" dirty="0"/>
              <a:t>, </a:t>
            </a:r>
            <a:r>
              <a:rPr lang="en-US" dirty="0" err="1"/>
              <a:t>în</a:t>
            </a:r>
            <a:r>
              <a:rPr lang="en-US" dirty="0"/>
              <a:t> </a:t>
            </a:r>
            <a:r>
              <a:rPr lang="en-US" dirty="0" err="1"/>
              <a:t>perioada</a:t>
            </a:r>
            <a:r>
              <a:rPr lang="en-US" dirty="0"/>
              <a:t> </a:t>
            </a:r>
            <a:r>
              <a:rPr lang="en-US" dirty="0" smtClean="0"/>
              <a:t>2021-202</a:t>
            </a:r>
            <a:r>
              <a:rPr lang="ro-RO" dirty="0" smtClean="0"/>
              <a:t>7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425" y="155504"/>
            <a:ext cx="3015368" cy="861534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456" y="236078"/>
            <a:ext cx="930805" cy="910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64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81891"/>
            <a:ext cx="9144000" cy="724395"/>
          </a:xfrm>
        </p:spPr>
        <p:txBody>
          <a:bodyPr>
            <a:normAutofit fontScale="90000"/>
          </a:bodyPr>
          <a:lstStyle/>
          <a:p>
            <a:r>
              <a:rPr lang="ro-RO" dirty="0" smtClean="0">
                <a:solidFill>
                  <a:schemeClr val="accent1">
                    <a:lumMod val="50000"/>
                  </a:schemeClr>
                </a:solidFill>
              </a:rPr>
              <a:t>Activități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0465" y="1306286"/>
            <a:ext cx="10832841" cy="4907902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AutoNum type="arabicPeriod"/>
            </a:pPr>
            <a:r>
              <a:rPr lang="ro-RO" dirty="0" smtClean="0">
                <a:solidFill>
                  <a:schemeClr val="accent1">
                    <a:lumMod val="50000"/>
                  </a:schemeClr>
                </a:solidFill>
              </a:rPr>
              <a:t>Analiza </a:t>
            </a:r>
            <a:r>
              <a:rPr lang="ro-RO" dirty="0" smtClean="0">
                <a:solidFill>
                  <a:schemeClr val="accent1">
                    <a:lumMod val="50000"/>
                  </a:schemeClr>
                </a:solidFill>
              </a:rPr>
              <a:t>SWOT pentru școlile din consorțiu și identificarea nevoilor de formare</a:t>
            </a:r>
          </a:p>
          <a:p>
            <a:pPr marL="457200" indent="-457200" algn="l">
              <a:buAutoNum type="arabicPeriod"/>
            </a:pPr>
            <a:r>
              <a:rPr lang="ro-RO" dirty="0" smtClean="0">
                <a:solidFill>
                  <a:schemeClr val="accent1">
                    <a:lumMod val="50000"/>
                  </a:schemeClr>
                </a:solidFill>
              </a:rPr>
              <a:t>Elaborarea procedurii de selecție a persoanelor care participă în mobilitate</a:t>
            </a:r>
          </a:p>
          <a:p>
            <a:pPr marL="457200" indent="-457200" algn="l">
              <a:buAutoNum type="arabicPeriod"/>
            </a:pPr>
            <a:r>
              <a:rPr lang="ro-RO" dirty="0" smtClean="0">
                <a:solidFill>
                  <a:schemeClr val="accent1">
                    <a:lumMod val="50000"/>
                  </a:schemeClr>
                </a:solidFill>
              </a:rPr>
              <a:t>Selecția </a:t>
            </a:r>
            <a:r>
              <a:rPr lang="ro-RO" dirty="0" smtClean="0">
                <a:solidFill>
                  <a:schemeClr val="accent1">
                    <a:lumMod val="50000"/>
                  </a:schemeClr>
                </a:solidFill>
              </a:rPr>
              <a:t>participanților</a:t>
            </a:r>
          </a:p>
          <a:p>
            <a:pPr marL="457200" indent="-457200" algn="l">
              <a:buAutoNum type="arabicPeriod"/>
            </a:pPr>
            <a:r>
              <a:rPr lang="ro-RO" dirty="0" smtClean="0">
                <a:solidFill>
                  <a:schemeClr val="accent1">
                    <a:lumMod val="50000"/>
                  </a:schemeClr>
                </a:solidFill>
              </a:rPr>
              <a:t>Pregătirea mobilităților</a:t>
            </a:r>
          </a:p>
          <a:p>
            <a:pPr marL="457200" indent="-457200" algn="l">
              <a:buAutoNum type="arabicPeriod"/>
            </a:pPr>
            <a:r>
              <a:rPr lang="ro-RO" dirty="0" smtClean="0">
                <a:solidFill>
                  <a:schemeClr val="accent1">
                    <a:lumMod val="50000"/>
                  </a:schemeClr>
                </a:solidFill>
              </a:rPr>
              <a:t>Participarea în mobilități</a:t>
            </a:r>
          </a:p>
          <a:p>
            <a:pPr marL="457200" indent="-457200" algn="l">
              <a:buAutoNum type="arabicPeriod"/>
            </a:pPr>
            <a:r>
              <a:rPr lang="ro-RO" dirty="0" smtClean="0">
                <a:solidFill>
                  <a:schemeClr val="accent1">
                    <a:lumMod val="50000"/>
                  </a:schemeClr>
                </a:solidFill>
              </a:rPr>
              <a:t>Validarea activității de formare (prin eliberarea certificatului  de participare și a certificatului de mobilitate de către instituția de formare ) </a:t>
            </a:r>
          </a:p>
          <a:p>
            <a:pPr marL="457200" indent="-457200" algn="l">
              <a:buFont typeface="Arial" panose="020B0604020202020204" pitchFamily="34" charset="0"/>
              <a:buAutoNum type="arabicPeriod"/>
            </a:pPr>
            <a:r>
              <a:rPr lang="ro-RO" dirty="0" smtClean="0">
                <a:solidFill>
                  <a:schemeClr val="accent1">
                    <a:lumMod val="50000"/>
                  </a:schemeClr>
                </a:solidFill>
              </a:rPr>
              <a:t>Realizarea activităților de diseminarea experienței de </a:t>
            </a:r>
            <a:r>
              <a:rPr lang="ro-RO" dirty="0">
                <a:solidFill>
                  <a:schemeClr val="accent1">
                    <a:lumMod val="50000"/>
                  </a:schemeClr>
                </a:solidFill>
              </a:rPr>
              <a:t>formare (transferabilitate</a:t>
            </a:r>
            <a:r>
              <a:rPr lang="ro-RO" dirty="0" smtClean="0">
                <a:solidFill>
                  <a:schemeClr val="accent1">
                    <a:lumMod val="50000"/>
                  </a:schemeClr>
                </a:solidFill>
              </a:rPr>
              <a:t>) de către participanții în mobilitate</a:t>
            </a:r>
          </a:p>
          <a:p>
            <a:pPr marL="457200" indent="-457200" algn="l">
              <a:buAutoNum type="arabicPeriod"/>
            </a:pPr>
            <a:r>
              <a:rPr lang="ro-RO" dirty="0" smtClean="0">
                <a:solidFill>
                  <a:schemeClr val="accent1">
                    <a:lumMod val="50000"/>
                  </a:schemeClr>
                </a:solidFill>
              </a:rPr>
              <a:t>Valorificarea rezultatelor formării (vizibilitate) prin</a:t>
            </a:r>
            <a:r>
              <a:rPr lang="ro-RO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o-RO" dirty="0" smtClean="0">
                <a:solidFill>
                  <a:schemeClr val="accent1">
                    <a:lumMod val="50000"/>
                  </a:schemeClr>
                </a:solidFill>
              </a:rPr>
              <a:t>optimizare Planului de dezvoltare Instituțională (PDI) (adaptabilitate) a școlilor din consorțiu</a:t>
            </a:r>
          </a:p>
          <a:p>
            <a:pPr marL="457200" indent="-457200" algn="l">
              <a:buAutoNum type="arabicPeriod"/>
            </a:pPr>
            <a:r>
              <a:rPr lang="ro-RO" dirty="0" smtClean="0">
                <a:solidFill>
                  <a:schemeClr val="accent1">
                    <a:lumMod val="50000"/>
                  </a:schemeClr>
                </a:solidFill>
              </a:rPr>
              <a:t>Inițierea de proiecte </a:t>
            </a:r>
            <a:r>
              <a:rPr lang="ro-RO" dirty="0" smtClean="0">
                <a:solidFill>
                  <a:schemeClr val="accent1">
                    <a:lumMod val="50000"/>
                  </a:schemeClr>
                </a:solidFill>
              </a:rPr>
              <a:t>de </a:t>
            </a:r>
            <a:r>
              <a:rPr lang="ro-RO" dirty="0" smtClean="0">
                <a:solidFill>
                  <a:schemeClr val="accent1">
                    <a:lumMod val="50000"/>
                  </a:schemeClr>
                </a:solidFill>
              </a:rPr>
              <a:t>către școlile din consorțiu </a:t>
            </a:r>
          </a:p>
          <a:p>
            <a:pPr marL="457200" indent="-457200" algn="l">
              <a:buAutoNum type="arabicPeriod"/>
            </a:pPr>
            <a:r>
              <a:rPr lang="ro-RO" dirty="0" smtClean="0">
                <a:solidFill>
                  <a:schemeClr val="accent1">
                    <a:lumMod val="50000"/>
                  </a:schemeClr>
                </a:solidFill>
              </a:rPr>
              <a:t>Monitorizarea gradului de atingere a obiectivelor propuse în PDI</a:t>
            </a:r>
            <a:r>
              <a:rPr lang="ro-RO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o-RO" dirty="0" smtClean="0">
                <a:solidFill>
                  <a:schemeClr val="accent1">
                    <a:lumMod val="50000"/>
                  </a:schemeClr>
                </a:solidFill>
              </a:rPr>
              <a:t>de către școlile din consorțiu</a:t>
            </a:r>
          </a:p>
          <a:p>
            <a:pPr marL="457200" indent="-457200" algn="l">
              <a:buAutoNum type="arabicPeriod"/>
            </a:pPr>
            <a:r>
              <a:rPr lang="ro-RO" dirty="0" smtClean="0">
                <a:solidFill>
                  <a:schemeClr val="accent1">
                    <a:lumMod val="50000"/>
                  </a:schemeClr>
                </a:solidFill>
              </a:rPr>
              <a:t>Depunerea cererii de finanțare pentru </a:t>
            </a:r>
            <a:r>
              <a:rPr lang="ro-RO" dirty="0" smtClean="0">
                <a:solidFill>
                  <a:schemeClr val="accent1">
                    <a:lumMod val="50000"/>
                  </a:schemeClr>
                </a:solidFill>
              </a:rPr>
              <a:t>anul 3 de </a:t>
            </a:r>
            <a:r>
              <a:rPr lang="ro-RO" dirty="0" smtClean="0">
                <a:solidFill>
                  <a:schemeClr val="accent1">
                    <a:lumMod val="50000"/>
                  </a:schemeClr>
                </a:solidFill>
              </a:rPr>
              <a:t>finanațare (de către beneficiar - ISJ Sibiu)</a:t>
            </a:r>
          </a:p>
          <a:p>
            <a:pPr marL="457200" indent="-457200" algn="l">
              <a:buAutoNum type="arabicPeriod"/>
            </a:pPr>
            <a:endParaRPr lang="ro-RO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425" y="155504"/>
            <a:ext cx="3015368" cy="861534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456" y="236078"/>
            <a:ext cx="930805" cy="910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56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22461"/>
          </a:xfrm>
        </p:spPr>
        <p:txBody>
          <a:bodyPr>
            <a:normAutofit/>
          </a:bodyPr>
          <a:lstStyle/>
          <a:p>
            <a:r>
              <a:rPr lang="ro-RO" sz="2400" b="1" dirty="0" smtClean="0"/>
              <a:t>Standardele de calitate Erasmus</a:t>
            </a:r>
            <a:endParaRPr lang="en-US" sz="2400" b="1" dirty="0"/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755779" y="1922106"/>
            <a:ext cx="10879493" cy="3937518"/>
          </a:xfrm>
        </p:spPr>
        <p:txBody>
          <a:bodyPr/>
          <a:lstStyle/>
          <a:p>
            <a:r>
              <a:rPr lang="ro-RO" dirty="0" smtClean="0"/>
              <a:t>Ce reprezintă??</a:t>
            </a:r>
            <a:endParaRPr lang="en-US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067987"/>
              </p:ext>
            </p:extLst>
          </p:nvPr>
        </p:nvGraphicFramePr>
        <p:xfrm>
          <a:off x="1259633" y="2929812"/>
          <a:ext cx="10375639" cy="19795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75639">
                  <a:extLst>
                    <a:ext uri="{9D8B030D-6E8A-4147-A177-3AD203B41FA5}">
                      <a16:colId xmlns="" xmlns:a16="http://schemas.microsoft.com/office/drawing/2014/main" val="916212631"/>
                    </a:ext>
                  </a:extLst>
                </a:gridCol>
              </a:tblGrid>
              <a:tr h="1979532">
                <a:tc>
                  <a:txBody>
                    <a:bodyPr/>
                    <a:lstStyle/>
                    <a:p>
                      <a:pPr marL="527050" algn="ctr">
                        <a:lnSpc>
                          <a:spcPts val="273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effectLst/>
                        </a:rPr>
                        <a:t>Patru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categorii</a:t>
                      </a:r>
                      <a:r>
                        <a:rPr lang="en-US" sz="2400" spc="30" dirty="0">
                          <a:effectLst/>
                        </a:rPr>
                        <a:t> </a:t>
                      </a:r>
                      <a:r>
                        <a:rPr lang="en-US" sz="2400" dirty="0">
                          <a:effectLst/>
                        </a:rPr>
                        <a:t>de</a:t>
                      </a:r>
                      <a:r>
                        <a:rPr lang="en-US" sz="2400" spc="-10" dirty="0">
                          <a:effectLst/>
                        </a:rPr>
                        <a:t> </a:t>
                      </a:r>
                      <a:r>
                        <a:rPr lang="en-US" sz="2400" spc="5" dirty="0" err="1">
                          <a:effectLst/>
                        </a:rPr>
                        <a:t>principii</a:t>
                      </a:r>
                      <a:r>
                        <a:rPr lang="en-US" sz="2400" spc="-2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ce</a:t>
                      </a:r>
                      <a:r>
                        <a:rPr lang="en-US" sz="2400" spc="10" dirty="0">
                          <a:effectLst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</a:rPr>
                        <a:t>vizează</a:t>
                      </a:r>
                      <a:r>
                        <a:rPr lang="ro-RO" sz="1100" baseline="0" dirty="0" smtClean="0">
                          <a:effectLst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</a:rPr>
                        <a:t>elaborarea</a:t>
                      </a:r>
                      <a:r>
                        <a:rPr lang="en-US" sz="2400" spc="10" dirty="0" smtClean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si</a:t>
                      </a:r>
                      <a:r>
                        <a:rPr lang="en-US" sz="2400" spc="5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implementarea</a:t>
                      </a:r>
                      <a:r>
                        <a:rPr lang="en-US" sz="240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candidaturii</a:t>
                      </a:r>
                      <a:r>
                        <a:rPr lang="en-US" sz="2400" spc="-20" dirty="0">
                          <a:effectLst/>
                        </a:rPr>
                        <a:t> </a:t>
                      </a:r>
                      <a:r>
                        <a:rPr lang="en-US" sz="2400" dirty="0" smtClean="0">
                          <a:effectLst/>
                        </a:rPr>
                        <a:t>la</a:t>
                      </a:r>
                      <a:r>
                        <a:rPr lang="ro-RO" sz="1100" baseline="0" dirty="0" smtClean="0">
                          <a:effectLst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</a:rPr>
                        <a:t>nivelul</a:t>
                      </a:r>
                      <a:r>
                        <a:rPr lang="en-US" sz="2400" dirty="0" smtClean="0">
                          <a:effectLst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</a:rPr>
                        <a:t>organizației</a:t>
                      </a:r>
                      <a:r>
                        <a:rPr lang="en-US" sz="2400" dirty="0" smtClean="0">
                          <a:effectLst/>
                        </a:rPr>
                        <a:t>/</a:t>
                      </a:r>
                      <a:r>
                        <a:rPr lang="en-US" sz="2400" dirty="0" err="1" smtClean="0">
                          <a:effectLst/>
                        </a:rPr>
                        <a:t>organizațiilor</a:t>
                      </a:r>
                      <a:r>
                        <a:rPr lang="ro-RO" sz="1100" baseline="0" dirty="0" smtClean="0">
                          <a:effectLst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</a:rPr>
                        <a:t>beneficiare</a:t>
                      </a:r>
                      <a:r>
                        <a:rPr lang="en-US" sz="2400" spc="-5" dirty="0" smtClean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și</a:t>
                      </a:r>
                      <a:r>
                        <a:rPr lang="en-US" sz="2400" spc="610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relația</a:t>
                      </a:r>
                      <a:r>
                        <a:rPr lang="en-US" sz="2400" spc="5" dirty="0">
                          <a:effectLst/>
                        </a:rPr>
                        <a:t> </a:t>
                      </a:r>
                      <a:r>
                        <a:rPr lang="en-US" sz="2400" dirty="0">
                          <a:effectLst/>
                        </a:rPr>
                        <a:t>cu</a:t>
                      </a:r>
                      <a:r>
                        <a:rPr lang="en-US" sz="2400" spc="5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alți</a:t>
                      </a:r>
                      <a:r>
                        <a:rPr lang="en-US" sz="2400" spc="5" dirty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actori</a:t>
                      </a:r>
                      <a:r>
                        <a:rPr lang="en-US" sz="2400" spc="5" dirty="0">
                          <a:effectLst/>
                        </a:rPr>
                        <a:t> </a:t>
                      </a:r>
                      <a:r>
                        <a:rPr lang="en-US" sz="2400" spc="-5" dirty="0" err="1" smtClean="0">
                          <a:effectLst/>
                        </a:rPr>
                        <a:t>relevanți</a:t>
                      </a:r>
                      <a:r>
                        <a:rPr lang="ro-RO" sz="1100" spc="0" baseline="0" dirty="0" smtClean="0">
                          <a:effectLst/>
                        </a:rPr>
                        <a:t> </a:t>
                      </a:r>
                      <a:r>
                        <a:rPr lang="en-US" sz="2400" dirty="0" err="1" smtClean="0">
                          <a:effectLst/>
                        </a:rPr>
                        <a:t>în</a:t>
                      </a:r>
                      <a:r>
                        <a:rPr lang="en-US" sz="2400" spc="-10" dirty="0" smtClean="0">
                          <a:effectLst/>
                        </a:rPr>
                        <a:t> </a:t>
                      </a:r>
                      <a:r>
                        <a:rPr lang="en-US" sz="2400" dirty="0" err="1">
                          <a:effectLst/>
                        </a:rPr>
                        <a:t>proces</a:t>
                      </a:r>
                      <a:r>
                        <a:rPr lang="en-US" sz="2400" dirty="0">
                          <a:effectLst/>
                        </a:rPr>
                        <a:t>.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3129777516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425" y="155504"/>
            <a:ext cx="3015368" cy="86153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456" y="236078"/>
            <a:ext cx="930805" cy="910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856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765109" y="970384"/>
            <a:ext cx="10655559" cy="5066742"/>
          </a:xfrm>
        </p:spPr>
        <p:txBody>
          <a:bodyPr/>
          <a:lstStyle/>
          <a:p>
            <a:pPr algn="l"/>
            <a:r>
              <a:rPr lang="ro-RO" dirty="0" smtClean="0"/>
              <a:t>             Standardele de calitate</a:t>
            </a:r>
          </a:p>
          <a:p>
            <a:pPr algn="l"/>
            <a:r>
              <a:rPr lang="ro-RO" dirty="0" smtClean="0"/>
              <a:t>	Principii de bază	</a:t>
            </a:r>
            <a:r>
              <a:rPr lang="ro-RO" dirty="0"/>
              <a:t>	</a:t>
            </a:r>
            <a:r>
              <a:rPr lang="ro-RO" dirty="0" smtClean="0"/>
              <a:t>	       Management mobilități</a:t>
            </a:r>
          </a:p>
          <a:p>
            <a:endParaRPr lang="en-US" dirty="0"/>
          </a:p>
        </p:txBody>
      </p:sp>
      <p:graphicFrame>
        <p:nvGraphicFramePr>
          <p:cNvPr id="2273" name="Tabel 22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701797"/>
              </p:ext>
            </p:extLst>
          </p:nvPr>
        </p:nvGraphicFramePr>
        <p:xfrm>
          <a:off x="1642189" y="2043404"/>
          <a:ext cx="3666929" cy="1156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66929">
                  <a:extLst>
                    <a:ext uri="{9D8B030D-6E8A-4147-A177-3AD203B41FA5}">
                      <a16:colId xmlns="" xmlns:a16="http://schemas.microsoft.com/office/drawing/2014/main" val="2113826325"/>
                    </a:ext>
                  </a:extLst>
                </a:gridCol>
              </a:tblGrid>
              <a:tr h="1156996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Incluziune</a:t>
                      </a:r>
                      <a:endParaRPr lang="en-US" sz="1200" dirty="0">
                        <a:effectLst/>
                      </a:endParaRPr>
                    </a:p>
                    <a:p>
                      <a:pPr algn="ctr">
                        <a:lnSpc>
                          <a:spcPts val="1365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Responsabilitate</a:t>
                      </a:r>
                      <a:r>
                        <a:rPr lang="en-US" sz="1200" spc="-5" dirty="0">
                          <a:effectLst/>
                        </a:rPr>
                        <a:t> </a:t>
                      </a:r>
                      <a:r>
                        <a:rPr lang="en-US" sz="1200" spc="-5" dirty="0" smtClean="0">
                          <a:effectLst/>
                        </a:rPr>
                        <a:t>fa</a:t>
                      </a:r>
                      <a:r>
                        <a:rPr lang="ro-RO" sz="1200" spc="-5" dirty="0" err="1" smtClean="0">
                          <a:effectLst/>
                        </a:rPr>
                        <a:t>ță</a:t>
                      </a:r>
                      <a:r>
                        <a:rPr lang="ro-RO" sz="1200" spc="-5" dirty="0" smtClean="0">
                          <a:effectLst/>
                        </a:rPr>
                        <a:t> de mediu </a:t>
                      </a:r>
                      <a:endParaRPr lang="en-US" sz="1200" dirty="0">
                        <a:effectLst/>
                      </a:endParaRPr>
                    </a:p>
                    <a:p>
                      <a:pPr algn="ctr">
                        <a:lnSpc>
                          <a:spcPts val="1365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Educatie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r>
                        <a:rPr lang="en-US" sz="1200" spc="-5" dirty="0" err="1" smtClean="0">
                          <a:effectLst/>
                        </a:rPr>
                        <a:t>d</a:t>
                      </a:r>
                      <a:r>
                        <a:rPr lang="en-US" sz="1200" dirty="0" err="1" smtClean="0">
                          <a:effectLst/>
                        </a:rPr>
                        <a:t>igitală</a:t>
                      </a:r>
                      <a:endParaRPr lang="en-US" sz="1200" dirty="0">
                        <a:effectLst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824363181"/>
                  </a:ext>
                </a:extLst>
              </a:tr>
            </a:tbl>
          </a:graphicData>
        </a:graphic>
      </p:graphicFrame>
      <p:graphicFrame>
        <p:nvGraphicFramePr>
          <p:cNvPr id="2275" name="Tabel 227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094270"/>
              </p:ext>
            </p:extLst>
          </p:nvPr>
        </p:nvGraphicFramePr>
        <p:xfrm>
          <a:off x="6596743" y="1931437"/>
          <a:ext cx="4214326" cy="14089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14326">
                  <a:extLst>
                    <a:ext uri="{9D8B030D-6E8A-4147-A177-3AD203B41FA5}">
                      <a16:colId xmlns="" xmlns:a16="http://schemas.microsoft.com/office/drawing/2014/main" val="852435232"/>
                    </a:ext>
                  </a:extLst>
                </a:gridCol>
              </a:tblGrid>
              <a:tr h="1408922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o-RO" sz="1200" dirty="0" smtClean="0">
                          <a:effectLst/>
                        </a:rPr>
                        <a:t>Transparență</a:t>
                      </a:r>
                    </a:p>
                    <a:p>
                      <a:pPr algn="ctr">
                        <a:lnSpc>
                          <a:spcPts val="136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o-RO" sz="1100" dirty="0" smtClean="0">
                          <a:effectLst/>
                        </a:rPr>
                        <a:t>Integrarea rezultatelor</a:t>
                      </a:r>
                    </a:p>
                    <a:p>
                      <a:pPr algn="ctr">
                        <a:lnSpc>
                          <a:spcPts val="136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o-RO" sz="11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Dezvoltarea organizațiilor</a:t>
                      </a:r>
                    </a:p>
                    <a:p>
                      <a:pPr algn="ctr">
                        <a:lnSpc>
                          <a:spcPts val="136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o-RO" sz="11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Înregistrarea datelor în platforme</a:t>
                      </a:r>
                    </a:p>
                    <a:p>
                      <a:pPr algn="ctr">
                        <a:lnSpc>
                          <a:spcPts val="136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o-RO" sz="11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Feedback</a:t>
                      </a:r>
                      <a:r>
                        <a:rPr lang="ro-RO" sz="110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la participanți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3707428783"/>
                  </a:ext>
                </a:extLst>
              </a:tr>
            </a:tbl>
          </a:graphicData>
        </a:graphic>
      </p:graphicFrame>
      <p:graphicFrame>
        <p:nvGraphicFramePr>
          <p:cNvPr id="2277" name="Tabel 22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974369"/>
              </p:ext>
            </p:extLst>
          </p:nvPr>
        </p:nvGraphicFramePr>
        <p:xfrm>
          <a:off x="1642188" y="3834882"/>
          <a:ext cx="3666930" cy="2082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66930">
                  <a:extLst>
                    <a:ext uri="{9D8B030D-6E8A-4147-A177-3AD203B41FA5}">
                      <a16:colId xmlns="" xmlns:a16="http://schemas.microsoft.com/office/drawing/2014/main" val="3064821760"/>
                    </a:ext>
                  </a:extLst>
                </a:gridCol>
              </a:tblGrid>
              <a:tr h="1334278">
                <a:tc>
                  <a:txBody>
                    <a:bodyPr/>
                    <a:lstStyle/>
                    <a:p>
                      <a:pPr algn="l">
                        <a:lnSpc>
                          <a:spcPts val="136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o-RO" sz="1200" b="1" dirty="0" smtClean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Georgia" panose="02040502050405020303" pitchFamily="18" charset="0"/>
                      </a:endParaRPr>
                    </a:p>
                    <a:p>
                      <a:pPr algn="ctr">
                        <a:lnSpc>
                          <a:spcPts val="136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o-RO" sz="1200" b="1" dirty="0" smtClean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Georgia" panose="02040502050405020303" pitchFamily="18" charset="0"/>
                        </a:rPr>
                        <a:t>Sprijin pentru participanți</a:t>
                      </a:r>
                    </a:p>
                    <a:p>
                      <a:pPr algn="ctr">
                        <a:lnSpc>
                          <a:spcPts val="136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o-RO" sz="1200" b="1" dirty="0" smtClean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Georgia" panose="02040502050405020303" pitchFamily="18" charset="0"/>
                      </a:endParaRPr>
                    </a:p>
                    <a:p>
                      <a:pPr algn="ctr">
                        <a:lnSpc>
                          <a:spcPts val="136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Georgia" panose="02040502050405020303" pitchFamily="18" charset="0"/>
                        </a:rPr>
                        <a:t>Pregătirea</a:t>
                      </a:r>
                      <a:r>
                        <a:rPr lang="en-US" sz="1200" b="0" dirty="0" smtClean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dirty="0" err="1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Georgia" panose="02040502050405020303" pitchFamily="18" charset="0"/>
                        </a:rPr>
                        <a:t>logistică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365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Georgia" panose="02040502050405020303" pitchFamily="18" charset="0"/>
                        </a:rPr>
                        <a:t>Selecția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365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err="1" smtClean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Monitorizare</a:t>
                      </a:r>
                      <a:r>
                        <a:rPr lang="en-US" sz="1200" b="0" spc="-5" dirty="0" smtClean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spc="-5" dirty="0" err="1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Georgia" panose="02040502050405020303" pitchFamily="18" charset="0"/>
                        </a:rPr>
                        <a:t>și</a:t>
                      </a:r>
                      <a:r>
                        <a:rPr lang="en-US" sz="1200" b="0" spc="5" dirty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dirty="0" err="1" smtClean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spri</a:t>
                      </a:r>
                      <a:r>
                        <a:rPr lang="ro-RO" sz="1200" b="0" dirty="0" err="1" smtClean="0">
                          <a:solidFill>
                            <a:srgbClr val="00206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jin</a:t>
                      </a:r>
                      <a:endParaRPr lang="ro-RO" sz="1200" b="0" dirty="0" smtClean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365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endParaRPr lang="ro-RO" sz="1200" b="1" dirty="0" smtClean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365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endParaRPr lang="ro-RO" sz="1200" b="1" dirty="0" smtClean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365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endParaRPr lang="ro-RO" sz="1200" b="1" dirty="0" smtClean="0">
                        <a:solidFill>
                          <a:srgbClr val="002060"/>
                        </a:solidFill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ts val="1365"/>
                        </a:lnSpc>
                        <a:spcBef>
                          <a:spcPts val="8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797096608"/>
                  </a:ext>
                </a:extLst>
              </a:tr>
            </a:tbl>
          </a:graphicData>
        </a:graphic>
      </p:graphicFrame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281896"/>
              </p:ext>
            </p:extLst>
          </p:nvPr>
        </p:nvGraphicFramePr>
        <p:xfrm>
          <a:off x="6708710" y="3834881"/>
          <a:ext cx="4102359" cy="23886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02359">
                  <a:extLst>
                    <a:ext uri="{9D8B030D-6E8A-4147-A177-3AD203B41FA5}">
                      <a16:colId xmlns="" xmlns:a16="http://schemas.microsoft.com/office/drawing/2014/main" val="2887614292"/>
                    </a:ext>
                  </a:extLst>
                </a:gridCol>
              </a:tblGrid>
              <a:tr h="2388637"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ro-RO" sz="1600" b="1" dirty="0" smtClean="0">
                        <a:effectLst/>
                      </a:endParaRPr>
                    </a:p>
                    <a:p>
                      <a:pPr algn="ctr">
                        <a:lnSpc>
                          <a:spcPts val="136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o-RO" sz="1600" b="1" dirty="0" smtClean="0">
                          <a:effectLst/>
                        </a:rPr>
                        <a:t>Diseminare</a:t>
                      </a:r>
                    </a:p>
                    <a:p>
                      <a:pPr algn="ctr">
                        <a:lnSpc>
                          <a:spcPts val="1365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</a:rPr>
                        <a:t>Internă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ts val="1365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Externă</a:t>
                      </a:r>
                      <a:endParaRPr lang="en-US" sz="1100" dirty="0">
                        <a:effectLst/>
                      </a:endParaRPr>
                    </a:p>
                    <a:p>
                      <a:pPr algn="ctr">
                        <a:lnSpc>
                          <a:spcPts val="1365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Vizibilitatea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finanțării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877233983"/>
                  </a:ext>
                </a:extLst>
              </a:tr>
            </a:tbl>
          </a:graphicData>
        </a:graphic>
      </p:graphicFrame>
      <p:pic>
        <p:nvPicPr>
          <p:cNvPr id="7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425" y="155504"/>
            <a:ext cx="3015368" cy="861534"/>
          </a:xfrm>
          <a:prstGeom prst="rect">
            <a:avLst/>
          </a:prstGeom>
        </p:spPr>
      </p:pic>
      <p:pic>
        <p:nvPicPr>
          <p:cNvPr id="8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456" y="236078"/>
            <a:ext cx="930805" cy="910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20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2901820" y="727789"/>
            <a:ext cx="4702629" cy="1156996"/>
          </a:xfrm>
        </p:spPr>
        <p:txBody>
          <a:bodyPr>
            <a:normAutofit/>
          </a:bodyPr>
          <a:lstStyle/>
          <a:p>
            <a:pPr algn="l"/>
            <a:r>
              <a:rPr lang="ro-RO" sz="1800" b="1" dirty="0" smtClean="0"/>
              <a:t>1.Catalog cursuri/proiecte de parteneriat (SEG) </a:t>
            </a:r>
            <a:br>
              <a:rPr lang="ro-RO" sz="1800" b="1" dirty="0" smtClean="0"/>
            </a:br>
            <a:r>
              <a:rPr lang="ro-RO" sz="1800" b="1" dirty="0" smtClean="0"/>
              <a:t>2.Certificare mobilitate</a:t>
            </a:r>
            <a:br>
              <a:rPr lang="ro-RO" sz="1800" b="1" dirty="0" smtClean="0"/>
            </a:br>
            <a:r>
              <a:rPr lang="ro-RO" sz="1800" b="1" dirty="0" smtClean="0"/>
              <a:t>3.Proiecte on line</a:t>
            </a:r>
            <a:br>
              <a:rPr lang="ro-RO" sz="1800" b="1" dirty="0" smtClean="0"/>
            </a:br>
            <a:r>
              <a:rPr lang="ro-RO" sz="1800" b="1" dirty="0" smtClean="0"/>
              <a:t>4. Platformă de </a:t>
            </a:r>
            <a:r>
              <a:rPr lang="ro-RO" sz="1800" b="1" dirty="0"/>
              <a:t>î</a:t>
            </a:r>
            <a:r>
              <a:rPr lang="ro-RO" sz="1800" b="1" dirty="0" smtClean="0"/>
              <a:t>nvățare pentru adulți</a:t>
            </a:r>
            <a:endParaRPr lang="en-US" sz="1800" b="1" dirty="0"/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867747" y="2444619"/>
            <a:ext cx="10935477" cy="3359021"/>
          </a:xfrm>
        </p:spPr>
        <p:txBody>
          <a:bodyPr>
            <a:norm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ro-RO" u="sng" dirty="0">
                <a:hlinkClick r:id="rId2"/>
              </a:rPr>
              <a:t>h</a:t>
            </a:r>
            <a:r>
              <a:rPr lang="en-US" u="sng" dirty="0">
                <a:hlinkClick r:id="rId2"/>
              </a:rPr>
              <a:t>ttps://www.schooleducationgateway.eu/en/pub/teacher_academy/catalogue.cfm</a:t>
            </a:r>
            <a:r>
              <a:rPr lang="ro-RO" u="sng" dirty="0"/>
              <a:t> </a:t>
            </a:r>
          </a:p>
          <a:p>
            <a:pPr marL="457200" indent="-457200" algn="l">
              <a:buFont typeface="+mj-lt"/>
              <a:buAutoNum type="arabicPeriod"/>
            </a:pPr>
            <a:endParaRPr lang="ro-RO" u="sng" dirty="0"/>
          </a:p>
          <a:p>
            <a:pPr marL="457200" indent="-457200" algn="l">
              <a:buFont typeface="+mj-lt"/>
              <a:buAutoNum type="arabicPeriod"/>
            </a:pPr>
            <a:r>
              <a:rPr lang="en-US" u="sng" dirty="0">
                <a:hlinkClick r:id="rId3"/>
              </a:rPr>
              <a:t>http://www.europass-ro.ro/</a:t>
            </a:r>
            <a:endParaRPr lang="ro-RO" u="sng" dirty="0"/>
          </a:p>
          <a:p>
            <a:pPr marL="457200" indent="-457200" algn="l">
              <a:buFont typeface="+mj-lt"/>
              <a:buAutoNum type="arabicPeriod"/>
            </a:pPr>
            <a:endParaRPr lang="ro-RO" u="sng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u="sng" dirty="0" smtClean="0">
                <a:hlinkClick r:id="rId4"/>
              </a:rPr>
              <a:t>https://www.etwinning.net/en/pub/index.htm</a:t>
            </a:r>
            <a:endParaRPr lang="ro-RO" u="sng" dirty="0"/>
          </a:p>
          <a:p>
            <a:pPr marL="457200" indent="-457200" algn="l">
              <a:buFont typeface="+mj-lt"/>
              <a:buAutoNum type="arabicPeriod"/>
            </a:pPr>
            <a:endParaRPr lang="ro-RO" u="sng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en-US" u="sng" dirty="0">
                <a:solidFill>
                  <a:srgbClr val="009999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https://epale.ec.europa.eu/en</a:t>
            </a:r>
            <a:endParaRPr lang="ro-RO" u="sng" dirty="0">
              <a:solidFill>
                <a:srgbClr val="009999"/>
              </a:solidFill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425" y="155504"/>
            <a:ext cx="3015368" cy="861534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456" y="236078"/>
            <a:ext cx="930805" cy="910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3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3573624" y="513185"/>
            <a:ext cx="3004458" cy="1408922"/>
          </a:xfrm>
        </p:spPr>
        <p:txBody>
          <a:bodyPr>
            <a:noAutofit/>
          </a:bodyPr>
          <a:lstStyle/>
          <a:p>
            <a:pPr algn="l"/>
            <a:r>
              <a:rPr lang="ro-RO" sz="2800" b="1" dirty="0" smtClean="0"/>
              <a:t>Etapele mobilității </a:t>
            </a:r>
            <a:br>
              <a:rPr lang="ro-RO" sz="2800" b="1" dirty="0" smtClean="0"/>
            </a:br>
            <a:r>
              <a:rPr lang="ro-RO" sz="2800" b="1" dirty="0" smtClean="0"/>
              <a:t> </a:t>
            </a:r>
            <a:endParaRPr lang="en-US" sz="2800" b="1" dirty="0"/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718456" y="1922107"/>
            <a:ext cx="10552923" cy="4525346"/>
          </a:xfrm>
        </p:spPr>
        <p:txBody>
          <a:bodyPr>
            <a:normAutofit/>
          </a:bodyPr>
          <a:lstStyle/>
          <a:p>
            <a:pPr algn="l"/>
            <a:r>
              <a:rPr lang="ro-RO" sz="3600" b="1" dirty="0" smtClean="0"/>
              <a:t>1.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ro-RO" dirty="0" smtClean="0"/>
              <a:t> Inscriere pe platforma  </a:t>
            </a:r>
            <a:r>
              <a:rPr lang="ro-RO" dirty="0" smtClean="0"/>
              <a:t>SEG</a:t>
            </a:r>
            <a:endParaRPr lang="ro-RO" dirty="0" smtClean="0"/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ro-RO" dirty="0" smtClean="0"/>
              <a:t> Căutare curs în funcție de cele 3 obiective ale acreditării și nevoia de formare</a:t>
            </a:r>
          </a:p>
          <a:p>
            <a:pPr algn="l"/>
            <a:r>
              <a:rPr lang="ro-RO" dirty="0" smtClean="0"/>
              <a:t>	</a:t>
            </a:r>
            <a:r>
              <a:rPr lang="ro-RO" dirty="0" err="1" smtClean="0"/>
              <a:t>Atentie</a:t>
            </a:r>
            <a:r>
              <a:rPr lang="ro-RO" dirty="0" smtClean="0"/>
              <a:t>! Costul cursului nu trebuie sa depășească 80 euro/zi</a:t>
            </a:r>
          </a:p>
          <a:p>
            <a:pPr algn="l"/>
            <a:r>
              <a:rPr lang="ro-RO" dirty="0" smtClean="0"/>
              <a:t>	Numărul de zile de curs 3-6 zile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ro-RO" dirty="0" smtClean="0"/>
              <a:t> Tipăresc oferta de curs și comunic liderului de consorțiu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ro-RO" dirty="0" smtClean="0"/>
              <a:t> Depun dosarul de formare conform procedurii de selecție </a:t>
            </a:r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ro-RO" dirty="0" smtClean="0"/>
              <a:t>Pregătirea </a:t>
            </a:r>
            <a:r>
              <a:rPr lang="ro-RO" dirty="0" smtClean="0"/>
              <a:t>logistică și </a:t>
            </a:r>
            <a:r>
              <a:rPr lang="ro-RO" dirty="0" smtClean="0"/>
              <a:t>culturală (cu sprijinul  liderului de consorțiu) a mobilității</a:t>
            </a:r>
          </a:p>
          <a:p>
            <a:pPr algn="l"/>
            <a:endParaRPr lang="ro-RO" dirty="0" smtClean="0"/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425" y="155504"/>
            <a:ext cx="3015368" cy="861534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456" y="236078"/>
            <a:ext cx="930805" cy="910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39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2537927" y="513185"/>
            <a:ext cx="5346440" cy="858415"/>
          </a:xfrm>
        </p:spPr>
        <p:txBody>
          <a:bodyPr>
            <a:normAutofit/>
          </a:bodyPr>
          <a:lstStyle/>
          <a:p>
            <a:r>
              <a:rPr lang="ro-RO" sz="2800" b="1" dirty="0" smtClean="0"/>
              <a:t>Etapele mobilității </a:t>
            </a:r>
            <a:endParaRPr lang="en-US" sz="2800" b="1" dirty="0"/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783771" y="1688841"/>
            <a:ext cx="9884229" cy="4338735"/>
          </a:xfrm>
        </p:spPr>
        <p:txBody>
          <a:bodyPr>
            <a:normAutofit/>
          </a:bodyPr>
          <a:lstStyle/>
          <a:p>
            <a:pPr algn="l"/>
            <a:r>
              <a:rPr lang="ro-RO" sz="3600" b="1" dirty="0" smtClean="0"/>
              <a:t>2.</a:t>
            </a:r>
            <a:endParaRPr lang="ro-RO" sz="3600" b="1" dirty="0"/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ro-RO" dirty="0"/>
              <a:t> </a:t>
            </a:r>
            <a:r>
              <a:rPr lang="ro-RO" dirty="0" smtClean="0"/>
              <a:t>Semnare contractul </a:t>
            </a:r>
            <a:r>
              <a:rPr lang="ro-RO" dirty="0" smtClean="0"/>
              <a:t>de </a:t>
            </a:r>
            <a:r>
              <a:rPr lang="ro-RO" dirty="0" smtClean="0"/>
              <a:t>mobilitate, contrat de formare</a:t>
            </a:r>
            <a:endParaRPr lang="ro-RO" dirty="0" smtClean="0"/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ro-RO" dirty="0" smtClean="0"/>
              <a:t>Efectuarea mobilității</a:t>
            </a:r>
            <a:endParaRPr lang="ro-RO" dirty="0"/>
          </a:p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ro-RO" dirty="0"/>
              <a:t> </a:t>
            </a:r>
            <a:r>
              <a:rPr lang="ro-RO" dirty="0" smtClean="0"/>
              <a:t>Documentele obligatorii de decontare: </a:t>
            </a:r>
          </a:p>
          <a:p>
            <a:pPr marL="342900" indent="-342900" algn="l">
              <a:buFontTx/>
              <a:buChar char="-"/>
            </a:pPr>
            <a:r>
              <a:rPr lang="ro-RO" dirty="0" smtClean="0">
                <a:solidFill>
                  <a:schemeClr val="accent1">
                    <a:lumMod val="75000"/>
                  </a:schemeClr>
                </a:solidFill>
              </a:rPr>
              <a:t>certificatul de participare, </a:t>
            </a:r>
          </a:p>
          <a:p>
            <a:pPr marL="342900" indent="-342900" algn="l">
              <a:buFontTx/>
              <a:buChar char="-"/>
            </a:pPr>
            <a:r>
              <a:rPr lang="ro-RO" dirty="0" smtClean="0">
                <a:solidFill>
                  <a:schemeClr val="accent1">
                    <a:lumMod val="75000"/>
                  </a:schemeClr>
                </a:solidFill>
              </a:rPr>
              <a:t>certificatul de mobilitate EUROPASS</a:t>
            </a:r>
            <a:r>
              <a:rPr lang="ro-RO" dirty="0" smtClean="0"/>
              <a:t>, </a:t>
            </a:r>
            <a:r>
              <a:rPr lang="ro-RO" dirty="0" smtClean="0">
                <a:solidFill>
                  <a:schemeClr val="accent1">
                    <a:lumMod val="75000"/>
                  </a:schemeClr>
                </a:solidFill>
              </a:rPr>
              <a:t>factura si chitanța </a:t>
            </a:r>
            <a:r>
              <a:rPr lang="ro-RO" dirty="0" smtClean="0"/>
              <a:t>pentru achiziția biletului de avion/autocar/tren în care se menționează  Erasmus -  </a:t>
            </a:r>
            <a:r>
              <a:rPr lang="ro-RO" sz="2200" dirty="0" smtClean="0">
                <a:solidFill>
                  <a:schemeClr val="accent1">
                    <a:lumMod val="50000"/>
                  </a:schemeClr>
                </a:solidFill>
              </a:rPr>
              <a:t>Nr</a:t>
            </a:r>
            <a:r>
              <a:rPr lang="ro-RO" sz="2200" dirty="0">
                <a:solidFill>
                  <a:schemeClr val="accent1">
                    <a:lumMod val="50000"/>
                  </a:schemeClr>
                </a:solidFill>
              </a:rPr>
              <a:t>. contract : </a:t>
            </a:r>
            <a:r>
              <a:rPr lang="ro-RO" sz="2000" dirty="0">
                <a:solidFill>
                  <a:schemeClr val="accent1">
                    <a:lumMod val="50000"/>
                  </a:schemeClr>
                </a:solidFill>
              </a:rPr>
              <a:t>2022-1-RO01-KA121-SCH-000055990</a:t>
            </a:r>
            <a:r>
              <a:rPr lang="ro-RO" sz="2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ro-RO" sz="2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342900" indent="-342900" algn="l">
              <a:buFontTx/>
              <a:buChar char="-"/>
            </a:pPr>
            <a:r>
              <a:rPr lang="ro-RO" sz="2200" dirty="0" smtClean="0">
                <a:solidFill>
                  <a:schemeClr val="accent1">
                    <a:lumMod val="75000"/>
                  </a:schemeClr>
                </a:solidFill>
              </a:rPr>
              <a:t>factura pentru Taxa de curs </a:t>
            </a:r>
            <a:endParaRPr lang="ro-RO" sz="22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ro-RO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425" y="155504"/>
            <a:ext cx="3015368" cy="86153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456" y="236078"/>
            <a:ext cx="930805" cy="910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03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800197"/>
          </a:xfrm>
        </p:spPr>
        <p:txBody>
          <a:bodyPr>
            <a:normAutofit/>
          </a:bodyPr>
          <a:lstStyle/>
          <a:p>
            <a:r>
              <a:rPr lang="ro-RO" sz="2800" b="1" dirty="0" smtClean="0"/>
              <a:t>Rezultate ale  </a:t>
            </a:r>
            <a:r>
              <a:rPr lang="ro-RO" sz="2800" b="1" dirty="0" smtClean="0"/>
              <a:t>mobilității </a:t>
            </a:r>
            <a:endParaRPr lang="en-US" sz="2800" b="1" dirty="0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831850" y="2827177"/>
            <a:ext cx="10515600" cy="3262474"/>
          </a:xfrm>
        </p:spPr>
        <p:txBody>
          <a:bodyPr>
            <a:normAutofit lnSpcReduction="10000"/>
          </a:bodyPr>
          <a:lstStyle/>
          <a:p>
            <a:r>
              <a:rPr lang="ro-RO" sz="2800" b="1" dirty="0" smtClean="0">
                <a:solidFill>
                  <a:schemeClr val="tx1"/>
                </a:solidFill>
              </a:rPr>
              <a:t>3.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o-RO" dirty="0" smtClean="0">
                <a:solidFill>
                  <a:schemeClr val="tx1"/>
                </a:solidFill>
              </a:rPr>
              <a:t>Raportul </a:t>
            </a:r>
            <a:r>
              <a:rPr lang="ro-RO" dirty="0" smtClean="0">
                <a:solidFill>
                  <a:schemeClr val="tx1"/>
                </a:solidFill>
              </a:rPr>
              <a:t>mobilității (copletat de către participant)</a:t>
            </a:r>
            <a:endParaRPr lang="ro-RO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o-RO" dirty="0" smtClean="0">
                <a:solidFill>
                  <a:schemeClr val="tx1"/>
                </a:solidFill>
              </a:rPr>
              <a:t>Planul de diseminare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o-RO" dirty="0" smtClean="0">
                <a:solidFill>
                  <a:schemeClr val="tx1"/>
                </a:solidFill>
              </a:rPr>
              <a:t>Documente de diseminare (tabele nominale de participare, articol, procese-verbale, etc</a:t>
            </a:r>
            <a:r>
              <a:rPr lang="ro-RO" dirty="0" smtClean="0">
                <a:solidFill>
                  <a:schemeClr val="tx1"/>
                </a:solidFill>
              </a:rPr>
              <a:t>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o-RO" dirty="0" smtClean="0">
                <a:solidFill>
                  <a:schemeClr val="tx1"/>
                </a:solidFill>
              </a:rPr>
              <a:t>Planul de acțiune </a:t>
            </a:r>
            <a:endParaRPr lang="ro-RO" dirty="0" smtClean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o-RO" dirty="0" smtClean="0">
                <a:solidFill>
                  <a:schemeClr val="tx1"/>
                </a:solidFill>
              </a:rPr>
              <a:t>Optimizarea PDI (pentru scolile din consortiu)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o-RO" dirty="0" smtClean="0">
                <a:solidFill>
                  <a:schemeClr val="tx1"/>
                </a:solidFill>
              </a:rPr>
              <a:t>Optimizare/Dezvoltare strategie ISJ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5393" y="401158"/>
            <a:ext cx="2960509" cy="861534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424" y="481732"/>
            <a:ext cx="913871" cy="910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87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432</Words>
  <Application>Microsoft Office PowerPoint</Application>
  <PresentationFormat>Widescreen</PresentationFormat>
  <Paragraphs>82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Georgia</vt:lpstr>
      <vt:lpstr>Times New Roman</vt:lpstr>
      <vt:lpstr>Wingdings</vt:lpstr>
      <vt:lpstr>Office Theme</vt:lpstr>
      <vt:lpstr>Acreditare Erasmus în domeniul educației școlare Cod acreditare: 2020-1-RO01-KA120-SCH-095616 Perioada de acreditare: 1.03.2021-31.12.2027 Nr. contract : 2022-1-RO01-KA121-SCH-000055990 </vt:lpstr>
      <vt:lpstr>Obiective  </vt:lpstr>
      <vt:lpstr>Activități</vt:lpstr>
      <vt:lpstr>Standardele de calitate Erasmus</vt:lpstr>
      <vt:lpstr>PowerPoint Presentation</vt:lpstr>
      <vt:lpstr>1.Catalog cursuri/proiecte de parteneriat (SEG)  2.Certificare mobilitate 3.Proiecte on line 4. Platformă de învățare pentru adulți</vt:lpstr>
      <vt:lpstr>Etapele mobilității   </vt:lpstr>
      <vt:lpstr>Etapele mobilității </vt:lpstr>
      <vt:lpstr>Rezultate ale  mobilității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Acreditare Erasmus în domeniul educației școlare Cod acreditare: 2020-1-RO01-KA120-SCH-095616 Perioada de acreditare: 1.03.2021-31.12.20207</dc:title>
  <dc:creator>Anca Voineag</dc:creator>
  <cp:lastModifiedBy>Anca Voineag</cp:lastModifiedBy>
  <cp:revision>44</cp:revision>
  <dcterms:created xsi:type="dcterms:W3CDTF">2021-12-08T12:31:21Z</dcterms:created>
  <dcterms:modified xsi:type="dcterms:W3CDTF">2022-10-21T07:38:48Z</dcterms:modified>
</cp:coreProperties>
</file>